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" name="chimes.wav"/>
          </p:stSnd>
        </p:sndAc>
      </p:transition>
    </mc:Choice>
    <mc:Fallback>
      <p:transition spd="slow">
        <p:pull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A3EBBA-0FFB-4725-86F3-BC6F166566B9}" type="datetimeFigureOut">
              <a:rPr lang="es-CO" smtClean="0"/>
              <a:t>09/08/2014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E1A3B4-BE94-4F00-A759-4DC8C96838CE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13" name="chimes.wav"/>
          </p:stSnd>
        </p:sndAc>
      </p:transition>
    </mc:Choice>
    <mc:Fallback>
      <p:transition spd="slow">
        <p:pull/>
        <p:sndAc>
          <p:stSnd>
            <p:snd r:embed="rId13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v/DA0cAbFbfbM?version=3&amp;hl=es_MX&amp;rel=0" TargetMode="Externa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v/CVggtqgOcdo?hl=es_MX&amp;version=3&amp;rel=0" TargetMode="Externa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v/OTwqEnrZSQY?version=3&amp;hl=es_MX&amp;rel=0" TargetMode="Externa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slideLayout" Target="../slideLayouts/slideLayout2.xml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audio" Target="../media/media13.wav"/><Relationship Id="rId17" Type="http://schemas.openxmlformats.org/officeDocument/2006/relationships/slide" Target="slide3.xml"/><Relationship Id="rId2" Type="http://schemas.openxmlformats.org/officeDocument/2006/relationships/audio" Target="../media/media8.wav"/><Relationship Id="rId16" Type="http://schemas.openxmlformats.org/officeDocument/2006/relationships/image" Target="../media/image9.png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microsoft.com/office/2007/relationships/media" Target="../media/media13.wav"/><Relationship Id="rId5" Type="http://schemas.microsoft.com/office/2007/relationships/media" Target="../media/media10.wav"/><Relationship Id="rId15" Type="http://schemas.openxmlformats.org/officeDocument/2006/relationships/image" Target="../media/image17.jpg"/><Relationship Id="rId10" Type="http://schemas.openxmlformats.org/officeDocument/2006/relationships/audio" Target="../media/media12.wav"/><Relationship Id="rId4" Type="http://schemas.openxmlformats.org/officeDocument/2006/relationships/audio" Target="../media/media9.wav"/><Relationship Id="rId9" Type="http://schemas.microsoft.com/office/2007/relationships/media" Target="../media/media12.wav"/><Relationship Id="rId1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v/sshk5XlJUto?hl=es_MX&amp;version=3&amp;rel=0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audio" Target="../media/audio1.wav"/><Relationship Id="rId9" Type="http://schemas.openxmlformats.org/officeDocument/2006/relationships/image" Target="../media/image23.jpeg"/><Relationship Id="rId1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v/9vTv34trWos?version=3&amp;hl=es_MX&amp;rel=0" TargetMode="Externa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jpg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.wav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6.wav"/><Relationship Id="rId7" Type="http://schemas.openxmlformats.org/officeDocument/2006/relationships/image" Target="../media/image10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slide" Target="slide2.xml"/><Relationship Id="rId4" Type="http://schemas.openxmlformats.org/officeDocument/2006/relationships/audio" Target="../media/media6.wav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27784" y="2378452"/>
            <a:ext cx="5832648" cy="2448272"/>
          </a:xfrm>
        </p:spPr>
        <p:txBody>
          <a:bodyPr>
            <a:normAutofit/>
          </a:bodyPr>
          <a:lstStyle/>
          <a:p>
            <a:r>
              <a:rPr lang="es-CO" sz="7200" dirty="0" smtClean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CARTILLA EDUCATIVA </a:t>
            </a:r>
            <a:endParaRPr lang="es-CO" sz="7200" dirty="0">
              <a:solidFill>
                <a:schemeClr val="accent6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611560" y="3428999"/>
            <a:ext cx="1343917" cy="1343917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Elipse"/>
          <p:cNvSpPr/>
          <p:nvPr/>
        </p:nvSpPr>
        <p:spPr>
          <a:xfrm>
            <a:off x="1283518" y="4826724"/>
            <a:ext cx="671959" cy="671609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Elipse"/>
          <p:cNvSpPr/>
          <p:nvPr/>
        </p:nvSpPr>
        <p:spPr>
          <a:xfrm>
            <a:off x="1835696" y="4488925"/>
            <a:ext cx="504055" cy="52829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Elipse"/>
          <p:cNvSpPr/>
          <p:nvPr/>
        </p:nvSpPr>
        <p:spPr>
          <a:xfrm>
            <a:off x="1597951" y="5733257"/>
            <a:ext cx="455760" cy="432048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1 Elipse"/>
          <p:cNvSpPr/>
          <p:nvPr/>
        </p:nvSpPr>
        <p:spPr>
          <a:xfrm>
            <a:off x="1042475" y="5493347"/>
            <a:ext cx="241043" cy="23991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Elipse"/>
          <p:cNvSpPr/>
          <p:nvPr/>
        </p:nvSpPr>
        <p:spPr>
          <a:xfrm>
            <a:off x="92001" y="260648"/>
            <a:ext cx="1343917" cy="1343917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13 Elipse"/>
          <p:cNvSpPr/>
          <p:nvPr/>
        </p:nvSpPr>
        <p:spPr>
          <a:xfrm>
            <a:off x="1500877" y="1196752"/>
            <a:ext cx="504055" cy="52829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Elipse"/>
          <p:cNvSpPr/>
          <p:nvPr/>
        </p:nvSpPr>
        <p:spPr>
          <a:xfrm>
            <a:off x="925992" y="1988840"/>
            <a:ext cx="671959" cy="671609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Elipse"/>
          <p:cNvSpPr/>
          <p:nvPr/>
        </p:nvSpPr>
        <p:spPr>
          <a:xfrm>
            <a:off x="610774" y="2660449"/>
            <a:ext cx="241043" cy="23991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Elipse"/>
          <p:cNvSpPr/>
          <p:nvPr/>
        </p:nvSpPr>
        <p:spPr>
          <a:xfrm>
            <a:off x="1631963" y="2808145"/>
            <a:ext cx="455760" cy="432048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2843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2" name="chimes.wav"/>
          </p:stSnd>
        </p:sndAc>
      </p:transition>
    </mc:Choice>
    <mc:Fallback>
      <p:transition spd="slow">
        <p:pull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400" dirty="0" smtClean="0">
                <a:solidFill>
                  <a:schemeClr val="accent1"/>
                </a:solidFill>
                <a:latin typeface="Jokerman" panose="04090605060D06020702" pitchFamily="82" charset="0"/>
              </a:rPr>
              <a:t>CIENCIAS SOCIALES</a:t>
            </a:r>
            <a:endParaRPr lang="es-CO" sz="4400" dirty="0">
              <a:solidFill>
                <a:schemeClr val="accent1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15200" cy="5589240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pPr lvl="3"/>
            <a:r>
              <a:rPr lang="es-CO" sz="2400" dirty="0" smtClean="0">
                <a:solidFill>
                  <a:schemeClr val="accent2"/>
                </a:solidFill>
              </a:rPr>
              <a:t>LOS DEPARTAMENTOS </a:t>
            </a:r>
          </a:p>
          <a:p>
            <a:pPr marL="1005840" lvl="3" indent="0">
              <a:buNone/>
            </a:pPr>
            <a:r>
              <a:rPr lang="es-CO" sz="2400" dirty="0" smtClean="0">
                <a:solidFill>
                  <a:schemeClr val="accent2"/>
                </a:solidFill>
              </a:rPr>
              <a:t>DE COLOMBIA :</a:t>
            </a:r>
          </a:p>
          <a:p>
            <a:pPr marL="1005840" lvl="3" indent="0">
              <a:buNone/>
            </a:pPr>
            <a:endParaRPr lang="es-CO" sz="2400" dirty="0" smtClean="0">
              <a:solidFill>
                <a:schemeClr val="accent2"/>
              </a:solidFill>
            </a:endParaRPr>
          </a:p>
          <a:p>
            <a:pPr marL="1005840" lvl="3" indent="0">
              <a:buNone/>
            </a:pPr>
            <a:endParaRPr lang="es-CO" sz="2400" dirty="0" smtClean="0">
              <a:solidFill>
                <a:schemeClr val="accent2"/>
              </a:solidFill>
            </a:endParaRPr>
          </a:p>
          <a:p>
            <a:pPr marL="1005840" lvl="3" indent="0">
              <a:buNone/>
            </a:pPr>
            <a:endParaRPr lang="es-CO" dirty="0" smtClean="0"/>
          </a:p>
          <a:p>
            <a:pPr lvl="2"/>
            <a:endParaRPr lang="es-CO" dirty="0"/>
          </a:p>
        </p:txBody>
      </p:sp>
      <p:pic>
        <p:nvPicPr>
          <p:cNvPr id="6" name="DA0cAbFbfbM?version=3&amp;hl=es_MX&amp;rel=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67744" y="4077072"/>
            <a:ext cx="2664296" cy="1498667"/>
          </a:xfrm>
          <a:prstGeom prst="rect">
            <a:avLst/>
          </a:prstGeom>
        </p:spPr>
      </p:pic>
      <p:sp>
        <p:nvSpPr>
          <p:cNvPr id="7" name="6 Estrella de 5 puntas">
            <a:hlinkClick r:id="rId6" action="ppaction://hlinksldjump"/>
          </p:cNvPr>
          <p:cNvSpPr/>
          <p:nvPr/>
        </p:nvSpPr>
        <p:spPr>
          <a:xfrm>
            <a:off x="7524328" y="332656"/>
            <a:ext cx="1008112" cy="8640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8649803"/>
      </p:ext>
    </p:extLst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715200" cy="6141296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365760" lvl="1" indent="0">
              <a:buNone/>
            </a:pPr>
            <a:endParaRPr lang="es-CO" dirty="0" smtClean="0"/>
          </a:p>
          <a:p>
            <a:pPr marL="365760" lvl="1" indent="0">
              <a:buNone/>
            </a:pPr>
            <a:endParaRPr lang="es-CO" dirty="0"/>
          </a:p>
          <a:p>
            <a:pPr marL="365760" lvl="1" indent="0">
              <a:buNone/>
            </a:pPr>
            <a:endParaRPr lang="es-CO" dirty="0" smtClean="0"/>
          </a:p>
          <a:p>
            <a:pPr marL="365760" lvl="1" indent="0">
              <a:buNone/>
            </a:pPr>
            <a:endParaRPr lang="es-CO" dirty="0"/>
          </a:p>
          <a:p>
            <a:pPr marL="365760" lvl="1" indent="0">
              <a:buNone/>
            </a:pPr>
            <a:endParaRPr lang="es-CO" dirty="0" smtClean="0"/>
          </a:p>
          <a:p>
            <a:pPr lvl="4"/>
            <a:endParaRPr lang="es-CO" dirty="0" smtClean="0"/>
          </a:p>
          <a:p>
            <a:pPr lvl="4"/>
            <a:r>
              <a:rPr lang="es-CO" sz="2400" dirty="0">
                <a:solidFill>
                  <a:schemeClr val="accent2"/>
                </a:solidFill>
              </a:rPr>
              <a:t>	</a:t>
            </a:r>
            <a:r>
              <a:rPr lang="es-CO" sz="2400" dirty="0" smtClean="0">
                <a:solidFill>
                  <a:schemeClr val="accent2"/>
                </a:solidFill>
              </a:rPr>
              <a:t>LOS PLANETAS:</a:t>
            </a:r>
          </a:p>
          <a:p>
            <a:pPr lvl="4"/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4" name="CVggtqgOcdo?hl=es_MX&amp;version=3&amp;rel=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79712" y="3284984"/>
            <a:ext cx="2952328" cy="1660685"/>
          </a:xfrm>
          <a:prstGeom prst="rect">
            <a:avLst/>
          </a:prstGeom>
        </p:spPr>
      </p:pic>
      <p:sp>
        <p:nvSpPr>
          <p:cNvPr id="5" name="4 Estrella de 5 puntas">
            <a:hlinkClick r:id="rId6" action="ppaction://hlinksldjump"/>
          </p:cNvPr>
          <p:cNvSpPr/>
          <p:nvPr/>
        </p:nvSpPr>
        <p:spPr>
          <a:xfrm>
            <a:off x="7488324" y="2544300"/>
            <a:ext cx="1044116" cy="884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732108"/>
      </p:ext>
    </p:extLst>
  </p:cSld>
  <p:clrMapOvr>
    <a:masterClrMapping/>
  </p:clrMapOvr>
  <p:transition spd="slow">
    <p:pull dir="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accent1"/>
                </a:solidFill>
                <a:latin typeface="Jokerman" panose="04090605060D06020702" pitchFamily="82" charset="0"/>
              </a:rPr>
              <a:t>TECNOLOGIA</a:t>
            </a:r>
            <a:endParaRPr lang="es-CO" dirty="0">
              <a:solidFill>
                <a:schemeClr val="accent1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781128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96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s-CO" dirty="0" smtClean="0">
                <a:solidFill>
                  <a:schemeClr val="accent5">
                    <a:lumMod val="50000"/>
                  </a:schemeClr>
                </a:solidFill>
              </a:rPr>
              <a:t>HISTORIA DEL COMPUTADOR:</a:t>
            </a:r>
          </a:p>
          <a:p>
            <a:endParaRPr lang="es-CO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OTwqEnrZSQY?version=3&amp;hl=es_MX&amp;rel=0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427984" y="2132856"/>
            <a:ext cx="4224469" cy="3960440"/>
          </a:xfrm>
          <a:prstGeom prst="rect">
            <a:avLst/>
          </a:prstGeom>
        </p:spPr>
      </p:pic>
      <p:sp>
        <p:nvSpPr>
          <p:cNvPr id="5" name="4 Estrella de 5 puntas">
            <a:hlinkClick r:id="rId7" action="ppaction://hlinksldjump"/>
          </p:cNvPr>
          <p:cNvSpPr/>
          <p:nvPr/>
        </p:nvSpPr>
        <p:spPr>
          <a:xfrm>
            <a:off x="6876256" y="260648"/>
            <a:ext cx="1080120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732108"/>
      </p:ext>
    </p:extLst>
  </p:cSld>
  <p:clrMapOvr>
    <a:masterClrMapping/>
  </p:clrMapOvr>
  <p:transition spd="slow">
    <p:pull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accent1"/>
                </a:solidFill>
                <a:latin typeface="Jokerman" panose="04090605060D06020702" pitchFamily="82" charset="0"/>
              </a:rPr>
              <a:t>INGLES</a:t>
            </a:r>
            <a:endParaRPr lang="es-CO" dirty="0">
              <a:solidFill>
                <a:schemeClr val="accent1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THE COLORS: </a:t>
            </a:r>
          </a:p>
          <a:p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3016"/>
            <a:ext cx="3292189" cy="3094658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2915816" y="2243305"/>
            <a:ext cx="1224136" cy="12961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5076056" y="2047706"/>
            <a:ext cx="1224136" cy="1296144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Elipse"/>
          <p:cNvSpPr/>
          <p:nvPr/>
        </p:nvSpPr>
        <p:spPr>
          <a:xfrm>
            <a:off x="4139952" y="3770271"/>
            <a:ext cx="1224136" cy="129614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Elipse"/>
          <p:cNvSpPr/>
          <p:nvPr/>
        </p:nvSpPr>
        <p:spPr>
          <a:xfrm>
            <a:off x="6588224" y="3539449"/>
            <a:ext cx="1224136" cy="129614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Elipse"/>
          <p:cNvSpPr/>
          <p:nvPr/>
        </p:nvSpPr>
        <p:spPr>
          <a:xfrm>
            <a:off x="7187747" y="1916832"/>
            <a:ext cx="1224136" cy="129614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12 Elipse"/>
          <p:cNvSpPr/>
          <p:nvPr/>
        </p:nvSpPr>
        <p:spPr>
          <a:xfrm>
            <a:off x="5364088" y="5115618"/>
            <a:ext cx="1224136" cy="12961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ROJ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23084" y="2599153"/>
            <a:ext cx="609600" cy="609600"/>
          </a:xfrm>
          <a:prstGeom prst="rect">
            <a:avLst/>
          </a:prstGeom>
        </p:spPr>
      </p:pic>
      <p:pic>
        <p:nvPicPr>
          <p:cNvPr id="15" name="VERD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383324" y="2477941"/>
            <a:ext cx="609600" cy="609600"/>
          </a:xfrm>
          <a:prstGeom prst="rect">
            <a:avLst/>
          </a:prstGeom>
        </p:spPr>
      </p:pic>
      <p:pic>
        <p:nvPicPr>
          <p:cNvPr id="16" name="azu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07560" y="2390978"/>
            <a:ext cx="609600" cy="609600"/>
          </a:xfrm>
          <a:prstGeom prst="rect">
            <a:avLst/>
          </a:prstGeom>
        </p:spPr>
      </p:pic>
      <p:pic>
        <p:nvPicPr>
          <p:cNvPr id="17" name="naranj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466456" y="4113543"/>
            <a:ext cx="609600" cy="609600"/>
          </a:xfrm>
          <a:prstGeom prst="rect">
            <a:avLst/>
          </a:prstGeom>
        </p:spPr>
      </p:pic>
      <p:pic>
        <p:nvPicPr>
          <p:cNvPr id="18" name="amarill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897960" y="3882721"/>
            <a:ext cx="609600" cy="609600"/>
          </a:xfrm>
          <a:prstGeom prst="rect">
            <a:avLst/>
          </a:prstGeom>
        </p:spPr>
      </p:pic>
      <p:pic>
        <p:nvPicPr>
          <p:cNvPr id="19" name="negr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690592" y="5458890"/>
            <a:ext cx="609600" cy="609600"/>
          </a:xfrm>
          <a:prstGeom prst="rect">
            <a:avLst/>
          </a:prstGeom>
        </p:spPr>
      </p:pic>
      <p:sp>
        <p:nvSpPr>
          <p:cNvPr id="20" name="19 Estrella de 5 puntas">
            <a:hlinkClick r:id="rId17" action="ppaction://hlinksldjump"/>
          </p:cNvPr>
          <p:cNvSpPr/>
          <p:nvPr/>
        </p:nvSpPr>
        <p:spPr>
          <a:xfrm>
            <a:off x="6444208" y="260648"/>
            <a:ext cx="936104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732108"/>
      </p:ext>
    </p:extLst>
  </p:cSld>
  <p:clrMapOvr>
    <a:masterClrMapping/>
  </p:clrMapOvr>
  <p:transition spd="slow">
    <p:pull dir="lu"/>
    <p:sndAc>
      <p:stSnd>
        <p:snd r:embed="rId1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4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2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1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99176" cy="5925272"/>
          </a:xfrm>
        </p:spPr>
        <p:txBody>
          <a:bodyPr/>
          <a:lstStyle/>
          <a:p>
            <a:r>
              <a:rPr lang="es-CO" dirty="0" smtClean="0"/>
              <a:t>THE NUMBERS :</a:t>
            </a: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851920" cy="362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shk5XlJUto?hl=es_MX&amp;version=3&amp;rel=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55776" y="1052736"/>
            <a:ext cx="5494356" cy="2880320"/>
          </a:xfrm>
          <a:prstGeom prst="rect">
            <a:avLst/>
          </a:prstGeom>
        </p:spPr>
      </p:pic>
      <p:sp>
        <p:nvSpPr>
          <p:cNvPr id="9" name="8 Estrella de 5 puntas">
            <a:hlinkClick r:id="rId6" action="ppaction://hlinksldjump"/>
          </p:cNvPr>
          <p:cNvSpPr/>
          <p:nvPr/>
        </p:nvSpPr>
        <p:spPr>
          <a:xfrm>
            <a:off x="6228184" y="4293096"/>
            <a:ext cx="1440160" cy="14401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732108"/>
      </p:ext>
    </p:extLst>
  </p:cSld>
  <p:clrMapOvr>
    <a:masterClrMapping/>
  </p:clrMapOvr>
  <p:transition spd="slow">
    <p:pull dir="rd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000" dirty="0" smtClean="0">
                <a:solidFill>
                  <a:schemeClr val="accent1"/>
                </a:solidFill>
                <a:latin typeface="Jokerman" panose="04090605060D06020702" pitchFamily="82" charset="0"/>
              </a:rPr>
              <a:t>Ética y valores</a:t>
            </a:r>
            <a:endParaRPr lang="es-CO" sz="4000" dirty="0">
              <a:solidFill>
                <a:schemeClr val="accent1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O" dirty="0" smtClean="0"/>
              <a:t>LOS VALORES: </a:t>
            </a:r>
          </a:p>
          <a:p>
            <a:endParaRPr lang="es-CO" dirty="0"/>
          </a:p>
        </p:txBody>
      </p:sp>
      <p:pic>
        <p:nvPicPr>
          <p:cNvPr id="8195" name="Picture 3" descr="C:\Users\astrid giraldo\Pictures\dibujoslosvaloresparaimprimir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1872208" cy="20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strid giraldo\Pictures\dibujoslosvaloresparaimprimir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66" y="2060848"/>
            <a:ext cx="1872207" cy="20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strid giraldo\Pictures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80023"/>
            <a:ext cx="1838674" cy="20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strid giraldo\Pictures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51" y="2060848"/>
            <a:ext cx="1834457" cy="199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strid giraldo\Pictures\valores (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00360"/>
            <a:ext cx="1872208" cy="20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strid giraldo\Pictures\losvaloresparaimprimir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16" y="4100360"/>
            <a:ext cx="1907050" cy="20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astrid giraldo\Pictures\valores (9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66" y="4081383"/>
            <a:ext cx="1889629" cy="20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astrid giraldo\Pictures\valores (11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41" y="4081383"/>
            <a:ext cx="1851767" cy="20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OS VALOR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0141" y="1470423"/>
            <a:ext cx="609600" cy="609600"/>
          </a:xfrm>
          <a:prstGeom prst="rect">
            <a:avLst/>
          </a:prstGeom>
        </p:spPr>
      </p:pic>
      <p:sp>
        <p:nvSpPr>
          <p:cNvPr id="18" name="17 Estrella de 5 puntas">
            <a:hlinkClick r:id="rId14" action="ppaction://hlinksldjump"/>
          </p:cNvPr>
          <p:cNvSpPr/>
          <p:nvPr/>
        </p:nvSpPr>
        <p:spPr>
          <a:xfrm>
            <a:off x="6804248" y="404664"/>
            <a:ext cx="1008112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732108"/>
      </p:ext>
    </p:extLst>
  </p:cSld>
  <p:clrMapOvr>
    <a:masterClrMapping/>
  </p:clrMapOvr>
  <p:transition spd="slow">
    <p:pull dir="r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600" dirty="0" smtClean="0">
                <a:solidFill>
                  <a:schemeClr val="accent1"/>
                </a:solidFill>
                <a:latin typeface="Jokerman" panose="04090605060D06020702" pitchFamily="82" charset="0"/>
              </a:rPr>
              <a:t>ESPAÑOL</a:t>
            </a:r>
            <a:endParaRPr lang="es-CO" sz="3600" dirty="0">
              <a:solidFill>
                <a:schemeClr val="accent1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5069160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s-CO" dirty="0" smtClean="0"/>
              <a:t>LA ORTOGRAFÍA: </a:t>
            </a:r>
            <a:endParaRPr lang="es-CO" dirty="0"/>
          </a:p>
        </p:txBody>
      </p:sp>
      <p:pic>
        <p:nvPicPr>
          <p:cNvPr id="4" name="9vTv34trWos?version=3&amp;hl=es_MX&amp;rel=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35896" y="2204864"/>
            <a:ext cx="4572000" cy="2571750"/>
          </a:xfrm>
          <a:prstGeom prst="rect">
            <a:avLst/>
          </a:prstGeom>
        </p:spPr>
      </p:pic>
      <p:sp>
        <p:nvSpPr>
          <p:cNvPr id="5" name="4 Estrella de 5 puntas">
            <a:hlinkClick r:id="rId6" action="ppaction://hlinksldjump"/>
          </p:cNvPr>
          <p:cNvSpPr/>
          <p:nvPr/>
        </p:nvSpPr>
        <p:spPr>
          <a:xfrm>
            <a:off x="6660232" y="404664"/>
            <a:ext cx="1080120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269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  <p:sndAc>
          <p:stSnd>
            <p:snd r:embed="rId3" name="chimes.wav"/>
          </p:stSnd>
        </p:sndAc>
      </p:transition>
    </mc:Choice>
    <mc:Fallback>
      <p:transition spd="slow">
        <p:pull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5"/>
            <a:ext cx="8496944" cy="6168859"/>
          </a:xfrm>
        </p:spPr>
      </p:pic>
    </p:spTree>
    <p:extLst>
      <p:ext uri="{BB962C8B-B14F-4D97-AF65-F5344CB8AC3E}">
        <p14:creationId xmlns:p14="http://schemas.microsoft.com/office/powerpoint/2010/main" val="2435229048"/>
      </p:ext>
    </p:extLst>
  </p:cSld>
  <p:clrMapOvr>
    <a:masterClrMapping/>
  </p:clrMapOvr>
  <p:transition spd="slow">
    <p:pull dir="l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pPr algn="ctr"/>
            <a:r>
              <a:rPr lang="es-CO" dirty="0" smtClean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  TABLA DE CONTENIDO</a:t>
            </a:r>
            <a:endParaRPr lang="es-CO" dirty="0">
              <a:solidFill>
                <a:schemeClr val="accent6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71600" y="1340768"/>
            <a:ext cx="7848872" cy="3456384"/>
          </a:xfrm>
        </p:spPr>
        <p:txBody>
          <a:bodyPr>
            <a:normAutofit fontScale="62500" lnSpcReduction="20000"/>
          </a:bodyPr>
          <a:lstStyle/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MATEMATICAS : </a:t>
            </a:r>
            <a:endParaRPr lang="es-CO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dirty="0">
                <a:hlinkClick r:id="rId4" action="ppaction://hlinksldjump"/>
              </a:rPr>
              <a:t>La </a:t>
            </a:r>
            <a:r>
              <a:rPr lang="es-CO" dirty="0" smtClean="0">
                <a:hlinkClick r:id="rId4" action="ppaction://hlinksldjump"/>
              </a:rPr>
              <a:t>suma</a:t>
            </a:r>
            <a:endParaRPr lang="es-CO" dirty="0" smtClean="0"/>
          </a:p>
          <a:p>
            <a:pPr marL="457200" indent="-457200">
              <a:buFont typeface="+mj-lt"/>
              <a:buAutoNum type="arabicPeriod"/>
            </a:pPr>
            <a:r>
              <a:rPr lang="es-CO" dirty="0" smtClean="0">
                <a:hlinkClick r:id="rId5" action="ppaction://hlinksldjump"/>
              </a:rPr>
              <a:t>Las </a:t>
            </a:r>
            <a:r>
              <a:rPr lang="es-CO" dirty="0">
                <a:hlinkClick r:id="rId5" action="ppaction://hlinksldjump"/>
              </a:rPr>
              <a:t>tablas de </a:t>
            </a:r>
            <a:r>
              <a:rPr lang="es-CO" dirty="0" smtClean="0">
                <a:hlinkClick r:id="rId5" action="ppaction://hlinksldjump"/>
              </a:rPr>
              <a:t>multiplicar</a:t>
            </a:r>
            <a:endParaRPr lang="es-CO" dirty="0" smtClean="0"/>
          </a:p>
          <a:p>
            <a:endParaRPr lang="es-CO" dirty="0" smtClean="0"/>
          </a:p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hlinkClick r:id="rId6" action="ppaction://hlinksldjump"/>
              </a:rPr>
              <a:t>CIENCIAS:</a:t>
            </a:r>
            <a:endParaRPr lang="es-CO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dirty="0">
                <a:hlinkClick r:id="rId6" action="ppaction://hlinksldjump"/>
              </a:rPr>
              <a:t>La </a:t>
            </a:r>
            <a:r>
              <a:rPr lang="es-CO" dirty="0" smtClean="0">
                <a:hlinkClick r:id="rId6" action="ppaction://hlinksldjump"/>
              </a:rPr>
              <a:t>célula</a:t>
            </a:r>
            <a:endParaRPr lang="es-CO" dirty="0" smtClean="0"/>
          </a:p>
          <a:p>
            <a:endParaRPr lang="es-CO" dirty="0" smtClean="0"/>
          </a:p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hlinkClick r:id="rId7" action="ppaction://hlinksldjump"/>
              </a:rPr>
              <a:t>SOCIALES:</a:t>
            </a:r>
            <a:endParaRPr lang="es-CO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dirty="0">
                <a:hlinkClick r:id="rId7" action="ppaction://hlinksldjump"/>
              </a:rPr>
              <a:t>Los departamentos de </a:t>
            </a:r>
            <a:r>
              <a:rPr lang="es-CO" dirty="0" smtClean="0">
                <a:hlinkClick r:id="rId7" action="ppaction://hlinksldjump"/>
              </a:rPr>
              <a:t>Colombia</a:t>
            </a:r>
            <a:endParaRPr lang="es-CO" dirty="0" smtClean="0"/>
          </a:p>
          <a:p>
            <a:pPr marL="457200" indent="-457200">
              <a:buFont typeface="+mj-lt"/>
              <a:buAutoNum type="arabicPeriod"/>
            </a:pPr>
            <a:r>
              <a:rPr lang="es-CO" dirty="0" smtClean="0">
                <a:hlinkClick r:id="rId8" action="ppaction://hlinksldjump"/>
              </a:rPr>
              <a:t>Los </a:t>
            </a:r>
            <a:r>
              <a:rPr lang="es-CO" dirty="0">
                <a:hlinkClick r:id="rId8" action="ppaction://hlinksldjump"/>
              </a:rPr>
              <a:t>planetas</a:t>
            </a:r>
            <a:r>
              <a:rPr lang="es-CO" dirty="0"/>
              <a:t/>
            </a:r>
            <a:br>
              <a:rPr lang="es-CO" dirty="0"/>
            </a:br>
            <a:endParaRPr lang="es-CO" dirty="0" smtClean="0"/>
          </a:p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hlinkClick r:id="rId9" action="ppaction://hlinksldjump"/>
              </a:rPr>
              <a:t>TECNOLOGIA:</a:t>
            </a:r>
            <a:endParaRPr lang="es-CO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dirty="0">
                <a:hlinkClick r:id="rId9" action="ppaction://hlinksldjump"/>
              </a:rPr>
              <a:t>La Historia del computador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115831997"/>
      </p:ext>
    </p:extLst>
  </p:cSld>
  <p:clrMapOvr>
    <a:masterClrMapping/>
  </p:clrMapOvr>
  <p:transition spd="slow">
    <p:pull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43608" y="836712"/>
            <a:ext cx="7467600" cy="5277200"/>
          </a:xfrm>
        </p:spPr>
        <p:txBody>
          <a:bodyPr>
            <a:normAutofit fontScale="92500" lnSpcReduction="10000"/>
          </a:bodyPr>
          <a:lstStyle/>
          <a:p>
            <a:endParaRPr lang="es-CO" dirty="0" smtClean="0"/>
          </a:p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INGLES:</a:t>
            </a:r>
            <a:endParaRPr lang="es-CO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dirty="0">
                <a:hlinkClick r:id="rId4" action="ppaction://hlinksldjump"/>
              </a:rPr>
              <a:t>Los colores en </a:t>
            </a:r>
            <a:r>
              <a:rPr lang="es-CO" dirty="0" smtClean="0">
                <a:hlinkClick r:id="rId4" action="ppaction://hlinksldjump"/>
              </a:rPr>
              <a:t>ingles</a:t>
            </a:r>
            <a:endParaRPr lang="es-CO" dirty="0" smtClean="0"/>
          </a:p>
          <a:p>
            <a:pPr marL="457200" indent="-457200">
              <a:buFont typeface="+mj-lt"/>
              <a:buAutoNum type="arabicPeriod"/>
            </a:pPr>
            <a:r>
              <a:rPr lang="es-CO" dirty="0" smtClean="0">
                <a:hlinkClick r:id="rId5" action="ppaction://hlinksldjump"/>
              </a:rPr>
              <a:t>Los números </a:t>
            </a:r>
            <a:r>
              <a:rPr lang="es-CO" dirty="0">
                <a:hlinkClick r:id="rId5" action="ppaction://hlinksldjump"/>
              </a:rPr>
              <a:t>en ingles</a:t>
            </a: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  <a:p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hlinkClick r:id="rId6" action="ppaction://hlinksldjump"/>
              </a:rPr>
              <a:t>ETICA:</a:t>
            </a:r>
            <a:endParaRPr lang="es-CO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dirty="0">
                <a:hlinkClick r:id="rId6" action="ppaction://hlinksldjump"/>
              </a:rPr>
              <a:t>Los valores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endParaRPr lang="es-CO" dirty="0"/>
          </a:p>
          <a:p>
            <a:r>
              <a:rPr lang="es-CO" dirty="0">
                <a:solidFill>
                  <a:schemeClr val="accent1">
                    <a:lumMod val="50000"/>
                  </a:schemeClr>
                </a:solidFill>
                <a:hlinkClick r:id="rId7" action="ppaction://hlinksldjump"/>
              </a:rPr>
              <a:t>ESPAÑOL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hlinkClick r:id="rId7" action="ppaction://hlinksldjump"/>
              </a:rPr>
              <a:t>:</a:t>
            </a:r>
            <a:endParaRPr lang="es-CO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dirty="0" smtClean="0">
                <a:hlinkClick r:id="rId7" action="ppaction://hlinksldjump"/>
              </a:rPr>
              <a:t>Ortografía</a:t>
            </a:r>
            <a:endParaRPr lang="es-CO" dirty="0"/>
          </a:p>
          <a:p>
            <a:pPr marL="0" indent="0">
              <a:buNone/>
            </a:pPr>
            <a:r>
              <a:rPr lang="es-CO" dirty="0"/>
              <a:t/>
            </a:r>
            <a:br>
              <a:rPr lang="es-CO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4203181"/>
      </p:ext>
    </p:extLst>
  </p:cSld>
  <p:clrMapOvr>
    <a:masterClrMapping/>
  </p:clrMapOvr>
  <p:transition spd="slow">
    <p:pull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/>
          <a:lstStyle/>
          <a:p>
            <a:pPr algn="ctr"/>
            <a:r>
              <a:rPr lang="es-CO" dirty="0" smtClean="0">
                <a:solidFill>
                  <a:schemeClr val="accent6">
                    <a:lumMod val="75000"/>
                  </a:schemeClr>
                </a:solidFill>
                <a:latin typeface="Jokerman" panose="04090605060D06020702" pitchFamily="82" charset="0"/>
              </a:rPr>
              <a:t>MATEMATICAS</a:t>
            </a:r>
            <a:endParaRPr lang="es-CO" dirty="0">
              <a:solidFill>
                <a:schemeClr val="accent6">
                  <a:lumMod val="75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064896" cy="5141168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LA SUMA: </a:t>
            </a:r>
            <a:r>
              <a:rPr lang="es-CO" dirty="0" smtClean="0"/>
              <a:t>es una operación básica, que se representa con el signo (+), la cual consiste en combinar o añadir dos numero o mas para obtener una cantidad final o total.</a:t>
            </a:r>
          </a:p>
          <a:p>
            <a:pPr marL="0" indent="0">
              <a:buNone/>
            </a:pPr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EJEMPLOS:</a:t>
            </a:r>
          </a:p>
          <a:p>
            <a:pPr marL="0" indent="0">
              <a:buNone/>
            </a:pPr>
            <a:r>
              <a:rPr lang="es-CO" dirty="0" smtClean="0"/>
              <a:t>				2 + 2 = 4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			3 + 5 = 8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			6 + 6 = 12</a:t>
            </a:r>
          </a:p>
          <a:p>
            <a:pPr marL="0" indent="0">
              <a:buNone/>
            </a:pPr>
            <a:r>
              <a:rPr lang="es-CO" dirty="0"/>
              <a:t>	</a:t>
            </a:r>
            <a:r>
              <a:rPr lang="es-CO" dirty="0" smtClean="0"/>
              <a:t>			8 + 9 = 17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8" name="sum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3064" y="3140968"/>
            <a:ext cx="609600" cy="609600"/>
          </a:xfrm>
          <a:prstGeom prst="rect">
            <a:avLst/>
          </a:prstGeom>
        </p:spPr>
      </p:pic>
      <p:sp>
        <p:nvSpPr>
          <p:cNvPr id="9" name="8 Estrella de 5 puntas">
            <a:hlinkClick r:id="rId7" action="ppaction://hlinksldjump"/>
          </p:cNvPr>
          <p:cNvSpPr/>
          <p:nvPr/>
        </p:nvSpPr>
        <p:spPr>
          <a:xfrm>
            <a:off x="6660232" y="764704"/>
            <a:ext cx="864096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726524"/>
      </p:ext>
    </p:extLst>
  </p:cSld>
  <p:clrMapOvr>
    <a:masterClrMapping/>
  </p:clrMapOvr>
  <p:transition spd="slow">
    <p:pull dir="u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1560" y="692696"/>
            <a:ext cx="7920880" cy="5544616"/>
          </a:xfrm>
        </p:spPr>
        <p:txBody>
          <a:bodyPr/>
          <a:lstStyle/>
          <a:p>
            <a:r>
              <a:rPr lang="es-CO" dirty="0" smtClean="0">
                <a:solidFill>
                  <a:schemeClr val="accent6">
                    <a:lumMod val="75000"/>
                  </a:schemeClr>
                </a:solidFill>
              </a:rPr>
              <a:t>LA MULTIPLICACIÓN: </a:t>
            </a:r>
            <a:r>
              <a:rPr lang="es-CO" sz="2000" dirty="0"/>
              <a:t>La multiplicación sirve para hacer sumas mas simples, ya que, por ejemplo, si queremos saber cuánto es la suma de 6+6+6+6+6+6+6, lo expresamos de manera mas simple como 6X7, lo que nos da el mismo resultado, pero de manera más simple de expresar</a:t>
            </a:r>
            <a:r>
              <a:rPr lang="es-CO" sz="2000" dirty="0" smtClean="0"/>
              <a:t>.</a:t>
            </a:r>
          </a:p>
          <a:p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  <a:p>
            <a:pPr lvl="8"/>
            <a:r>
              <a:rPr lang="es-CO" sz="3200" dirty="0" smtClean="0">
                <a:solidFill>
                  <a:schemeClr val="accent6">
                    <a:lumMod val="75000"/>
                  </a:schemeClr>
                </a:solidFill>
              </a:rPr>
              <a:t>Ejemplos: </a:t>
            </a:r>
          </a:p>
          <a:p>
            <a:pPr marL="2377440" lvl="8" indent="0">
              <a:buNone/>
            </a:pPr>
            <a:r>
              <a:rPr lang="es-CO" sz="2800" dirty="0" smtClean="0">
                <a:solidFill>
                  <a:schemeClr val="tx1"/>
                </a:solidFill>
              </a:rPr>
              <a:t>3 x 5 = 15</a:t>
            </a:r>
          </a:p>
          <a:p>
            <a:pPr marL="2377440" lvl="8" indent="0">
              <a:buNone/>
            </a:pPr>
            <a:r>
              <a:rPr lang="es-CO" sz="2800" dirty="0" smtClean="0">
                <a:solidFill>
                  <a:schemeClr val="tx1"/>
                </a:solidFill>
              </a:rPr>
              <a:t>4 x 4 =  16</a:t>
            </a:r>
          </a:p>
          <a:p>
            <a:pPr marL="2377440" lvl="8" indent="0">
              <a:buNone/>
            </a:pPr>
            <a:r>
              <a:rPr lang="es-CO" sz="2800" dirty="0" smtClean="0">
                <a:solidFill>
                  <a:schemeClr val="tx1"/>
                </a:solidFill>
              </a:rPr>
              <a:t>6 x 4 = 24 </a:t>
            </a:r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4" name="3 Estrella de 5 puntas">
            <a:hlinkClick r:id="rId6" action="ppaction://hlinksldjump"/>
          </p:cNvPr>
          <p:cNvSpPr/>
          <p:nvPr/>
        </p:nvSpPr>
        <p:spPr>
          <a:xfrm>
            <a:off x="8087847" y="778260"/>
            <a:ext cx="79208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multiplicacion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6253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524"/>
      </p:ext>
    </p:extLst>
  </p:cSld>
  <p:clrMapOvr>
    <a:masterClrMapping/>
  </p:clrMapOvr>
  <p:transition spd="slow">
    <p:pull dir="r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accent1"/>
                </a:solidFill>
                <a:latin typeface="Jokerman" panose="04090605060D06020702" pitchFamily="82" charset="0"/>
              </a:rPr>
              <a:t>CIENCIAS NATURALES </a:t>
            </a:r>
            <a:endParaRPr lang="es-CO" dirty="0">
              <a:solidFill>
                <a:schemeClr val="accent1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50671" y="1412776"/>
            <a:ext cx="8579296" cy="4853136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LA CELULA: </a:t>
            </a:r>
            <a:r>
              <a:rPr lang="es-CO" b="1" dirty="0"/>
              <a:t>La célula es la unidad anatómica, funcional y genética de los seres vivos.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>La célula es una estructura constituida por tres elementos básicos: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 smtClean="0"/>
              <a:t>				 1</a:t>
            </a:r>
            <a:r>
              <a:rPr lang="es-CO" b="1" dirty="0"/>
              <a:t>.- membrana plasmática,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 smtClean="0"/>
              <a:t>				2</a:t>
            </a:r>
            <a:r>
              <a:rPr lang="es-CO" b="1" dirty="0"/>
              <a:t>.- citoplasma y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 smtClean="0"/>
              <a:t>				3</a:t>
            </a:r>
            <a:r>
              <a:rPr lang="es-CO" b="1" dirty="0"/>
              <a:t>.- material genético (ADN).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 smtClean="0"/>
              <a:t>				 Posee </a:t>
            </a:r>
            <a:r>
              <a:rPr lang="es-CO" b="1" dirty="0"/>
              <a:t>la capacidad de </a:t>
            </a:r>
            <a:r>
              <a:rPr lang="es-CO" b="1" dirty="0" smtClean="0"/>
              <a:t>						realizar tres </a:t>
            </a:r>
            <a:r>
              <a:rPr lang="es-CO" b="1" dirty="0"/>
              <a:t>funciones </a:t>
            </a:r>
            <a:r>
              <a:rPr lang="es-CO" b="1" dirty="0" smtClean="0"/>
              <a:t>					vitales</a:t>
            </a:r>
            <a:r>
              <a:rPr lang="es-CO" b="1" dirty="0"/>
              <a:t>:</a:t>
            </a:r>
            <a:r>
              <a:rPr lang="es-CO" b="1" dirty="0"/>
              <a:t/>
            </a:r>
            <a:br>
              <a:rPr lang="es-CO" b="1" dirty="0"/>
            </a:br>
            <a:r>
              <a:rPr lang="es-CO" b="1" dirty="0" smtClean="0"/>
              <a:t>			nutrición</a:t>
            </a:r>
            <a:r>
              <a:rPr lang="es-CO" b="1" dirty="0"/>
              <a:t>, relación y reproducción.</a:t>
            </a:r>
            <a:r>
              <a:rPr lang="es-CO" b="1" dirty="0"/>
              <a:t/>
            </a:r>
            <a:br>
              <a:rPr lang="es-CO" b="1" dirty="0"/>
            </a:br>
            <a:endParaRPr lang="es-CO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6524"/>
      </p:ext>
    </p:extLst>
  </p:cSld>
  <p:clrMapOvr>
    <a:masterClrMapping/>
  </p:clrMapOvr>
  <p:transition spd="slow">
    <p:pull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715200" cy="6120680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TIPOS DE CELULA: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000" dirty="0" smtClean="0"/>
              <a:t>células procariotas.</a:t>
            </a:r>
            <a:endParaRPr lang="es-CO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tipos de celu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62400" y="260648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493769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elulas procariota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52800" y="747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524"/>
      </p:ext>
    </p:extLst>
  </p:cSld>
  <p:clrMapOvr>
    <a:masterClrMapping/>
  </p:clrMapOvr>
  <p:transition spd="slow">
    <p:pull dir="ru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704856" cy="6120680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CÉLULAS </a:t>
            </a:r>
            <a:r>
              <a:rPr lang="es-CO" b="1" dirty="0" smtClean="0">
                <a:solidFill>
                  <a:schemeClr val="accent2">
                    <a:lumMod val="75000"/>
                  </a:schemeClr>
                </a:solidFill>
              </a:rPr>
              <a:t>EUCARIOTAS</a:t>
            </a:r>
            <a:r>
              <a:rPr lang="es-CO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O" dirty="0" smtClean="0"/>
              <a:t>Célula eucariota animal: </a:t>
            </a:r>
          </a:p>
          <a:p>
            <a:pPr marL="0" indent="0">
              <a:buNone/>
            </a:pPr>
            <a:endParaRPr lang="es-CO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556792"/>
            <a:ext cx="4355199" cy="326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elula eucario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04048" y="404664"/>
            <a:ext cx="609600" cy="609600"/>
          </a:xfrm>
          <a:prstGeom prst="rect">
            <a:avLst/>
          </a:prstGeom>
        </p:spPr>
      </p:pic>
      <p:pic>
        <p:nvPicPr>
          <p:cNvPr id="5" name="ceelula eucariota anima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66068" y="947192"/>
            <a:ext cx="609600" cy="609600"/>
          </a:xfrm>
          <a:prstGeom prst="rect">
            <a:avLst/>
          </a:prstGeom>
        </p:spPr>
      </p:pic>
      <p:sp>
        <p:nvSpPr>
          <p:cNvPr id="6" name="5 Estrella de 5 puntas">
            <a:hlinkClick r:id="rId10" action="ppaction://hlinksldjump"/>
          </p:cNvPr>
          <p:cNvSpPr/>
          <p:nvPr/>
        </p:nvSpPr>
        <p:spPr>
          <a:xfrm>
            <a:off x="7308304" y="260648"/>
            <a:ext cx="826806" cy="7536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726524"/>
      </p:ext>
    </p:extLst>
  </p:cSld>
  <p:clrMapOvr>
    <a:masterClrMapping/>
  </p:clrMapOvr>
  <p:transition spd="slow">
    <p:pull dir="ru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643192" cy="6048672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CO" dirty="0" smtClean="0"/>
              <a:t>Célula eucariota vegetal: </a:t>
            </a:r>
            <a:endParaRPr lang="es-CO" dirty="0"/>
          </a:p>
        </p:txBody>
      </p:sp>
      <p:pic>
        <p:nvPicPr>
          <p:cNvPr id="5122" name="Picture 2" descr="http://upload.wikimedia.org/wikipedia/commons/7/73/Estructura_celula_veget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5112568" cy="40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elula eucariota vege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64077" y="443136"/>
            <a:ext cx="609600" cy="609600"/>
          </a:xfrm>
          <a:prstGeom prst="rect">
            <a:avLst/>
          </a:prstGeom>
        </p:spPr>
      </p:pic>
      <p:sp>
        <p:nvSpPr>
          <p:cNvPr id="5" name="4 Estrella de 5 puntas">
            <a:hlinkClick r:id="rId8" action="ppaction://hlinksldjump"/>
          </p:cNvPr>
          <p:cNvSpPr/>
          <p:nvPr/>
        </p:nvSpPr>
        <p:spPr>
          <a:xfrm>
            <a:off x="7092280" y="332656"/>
            <a:ext cx="792088" cy="7200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726524"/>
      </p:ext>
    </p:extLst>
  </p:cSld>
  <p:clrMapOvr>
    <a:masterClrMapping/>
  </p:clrMapOvr>
  <p:transition spd="slow">
    <p:pull dir="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1">
      <a:dk1>
        <a:sysClr val="windowText" lastClr="000000"/>
      </a:dk1>
      <a:lt1>
        <a:sysClr val="window" lastClr="FFFFFF"/>
      </a:lt1>
      <a:dk2>
        <a:srgbClr val="575F6D"/>
      </a:dk2>
      <a:lt2>
        <a:srgbClr val="F2F2F2"/>
      </a:lt2>
      <a:accent1>
        <a:srgbClr val="28D1E8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28D1E8"/>
      </a:accent6>
      <a:hlink>
        <a:srgbClr val="00B0F0"/>
      </a:hlink>
      <a:folHlink>
        <a:srgbClr val="00B0F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258</TotalTime>
  <Words>211</Words>
  <Application>Microsoft Office PowerPoint</Application>
  <PresentationFormat>Presentación en pantalla (4:3)</PresentationFormat>
  <Paragraphs>69</Paragraphs>
  <Slides>17</Slides>
  <Notes>0</Notes>
  <HiddenSlides>0</HiddenSlides>
  <MMClips>19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Mirador</vt:lpstr>
      <vt:lpstr>CARTILLA EDUCATIVA </vt:lpstr>
      <vt:lpstr>  TABLA DE CONTENIDO</vt:lpstr>
      <vt:lpstr>Presentación de PowerPoint</vt:lpstr>
      <vt:lpstr>MATEMATICAS</vt:lpstr>
      <vt:lpstr>Presentación de PowerPoint</vt:lpstr>
      <vt:lpstr>CIENCIAS NATURALES </vt:lpstr>
      <vt:lpstr>Presentación de PowerPoint</vt:lpstr>
      <vt:lpstr>Presentación de PowerPoint</vt:lpstr>
      <vt:lpstr>Presentación de PowerPoint</vt:lpstr>
      <vt:lpstr>CIENCIAS SOCIALES</vt:lpstr>
      <vt:lpstr>Presentación de PowerPoint</vt:lpstr>
      <vt:lpstr>TECNOLOGIA</vt:lpstr>
      <vt:lpstr>INGLES</vt:lpstr>
      <vt:lpstr>Presentación de PowerPoint</vt:lpstr>
      <vt:lpstr>Ética y valores</vt:lpstr>
      <vt:lpstr>ESPAÑOL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astrid giraldo</dc:creator>
  <cp:lastModifiedBy>astrid giraldo</cp:lastModifiedBy>
  <cp:revision>21</cp:revision>
  <dcterms:created xsi:type="dcterms:W3CDTF">2014-08-09T16:00:35Z</dcterms:created>
  <dcterms:modified xsi:type="dcterms:W3CDTF">2014-08-09T20:18:44Z</dcterms:modified>
</cp:coreProperties>
</file>